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  <p:sldMasterId id="2147483667" r:id="rId2"/>
  </p:sldMasterIdLst>
  <p:notesMasterIdLst>
    <p:notesMasterId r:id="rId43"/>
  </p:notesMasterIdLst>
  <p:sldIdLst>
    <p:sldId id="256" r:id="rId3"/>
    <p:sldId id="297" r:id="rId4"/>
    <p:sldId id="257" r:id="rId5"/>
    <p:sldId id="258" r:id="rId6"/>
    <p:sldId id="298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99" r:id="rId19"/>
    <p:sldId id="272" r:id="rId20"/>
    <p:sldId id="274" r:id="rId21"/>
    <p:sldId id="275" r:id="rId22"/>
    <p:sldId id="276" r:id="rId23"/>
    <p:sldId id="300" r:id="rId24"/>
    <p:sldId id="277" r:id="rId25"/>
    <p:sldId id="279" r:id="rId26"/>
    <p:sldId id="281" r:id="rId27"/>
    <p:sldId id="280" r:id="rId28"/>
    <p:sldId id="301" r:id="rId29"/>
    <p:sldId id="284" r:id="rId30"/>
    <p:sldId id="302" r:id="rId31"/>
    <p:sldId id="286" r:id="rId32"/>
    <p:sldId id="303" r:id="rId33"/>
    <p:sldId id="304" r:id="rId34"/>
    <p:sldId id="307" r:id="rId35"/>
    <p:sldId id="309" r:id="rId36"/>
    <p:sldId id="308" r:id="rId37"/>
    <p:sldId id="305" r:id="rId38"/>
    <p:sldId id="310" r:id="rId39"/>
    <p:sldId id="311" r:id="rId40"/>
    <p:sldId id="312" r:id="rId41"/>
    <p:sldId id="296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271405cbd_2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b271405cbd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96e3506fb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a96e3506f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96e3506fb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a96e3506f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96e3506fb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a96e3506f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96e3506fb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a96e3506f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6e3506fb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a96e3506f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26f88bc62_1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b26f88bc62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26f88bc62_1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b26f88bc62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26f88bc62_1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b26f88bc62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26f88bc62_1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b26f88bc62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26f88bc62_1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b26f88bc62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27b3d76e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b27b3d76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26f88bc62_1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b26f88bc62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26f88bc62_1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b26f88bc62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26f88bc62_1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b26f88bc62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26f88bc62_1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gb26f88bc62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907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26f88bc62_1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b26f88bc62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26f88bc62_1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b26f88bc62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766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26f88bc62_1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b26f88bc62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26f88bc62_1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b26f88bc62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537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27b3d76e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b27b3d76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27b3d76e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b27b3d76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27b3d76e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b27b3d76e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27b3d76e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b27b3d76e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27b3d76e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27b3d76e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96e3506f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96e350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96e3506f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a96e3506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hapter Opener: author at top">
  <p:cSld name="1_Chapter Opener: author at top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32508" y="400050"/>
            <a:ext cx="8470670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32278" y="1319022"/>
            <a:ext cx="8470900" cy="45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332278" y="1784833"/>
            <a:ext cx="8470900" cy="50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3"/>
          </p:nvPr>
        </p:nvSpPr>
        <p:spPr>
          <a:xfrm>
            <a:off x="331788" y="2716246"/>
            <a:ext cx="8470900" cy="44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900"/>
              <a:buNone/>
              <a:defRPr sz="2900" b="1">
                <a:solidFill>
                  <a:schemeClr val="accent1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332508" y="3180991"/>
            <a:ext cx="8470670" cy="59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5"/>
          </p:nvPr>
        </p:nvSpPr>
        <p:spPr>
          <a:xfrm>
            <a:off x="331788" y="4914900"/>
            <a:ext cx="8471390" cy="20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0" y="2286000"/>
            <a:ext cx="91440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 descr="dino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40347" y="3944486"/>
            <a:ext cx="1853782" cy="1074594"/>
          </a:xfrm>
          <a:prstGeom prst="rect">
            <a:avLst/>
          </a:prstGeom>
          <a:noFill/>
          <a:ln w="76200" cap="flat" cmpd="sng">
            <a:solidFill>
              <a:srgbClr val="336699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7568" y="2285916"/>
            <a:ext cx="1632857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5701" y="2290882"/>
            <a:ext cx="391886" cy="3429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70" name="Google Shape;70;p14" descr="University of San Carlos"/>
          <p:cNvPicPr preferRelativeResize="0"/>
          <p:nvPr/>
        </p:nvPicPr>
        <p:blipFill rotWithShape="1">
          <a:blip r:embed="rId5">
            <a:alphaModFix/>
          </a:blip>
          <a:srcRect l="15699" t="-1974" r="19115" b="35040"/>
          <a:stretch/>
        </p:blipFill>
        <p:spPr>
          <a:xfrm>
            <a:off x="3481234" y="2293067"/>
            <a:ext cx="326571" cy="32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823628"/>
            <a:ext cx="9144000" cy="13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9175" tIns="29600" rIns="59175" bIns="29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E6A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2243" y="-3356"/>
            <a:ext cx="1632857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0377" y="1610"/>
            <a:ext cx="391886" cy="3429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75" name="Google Shape;75;p15" descr="University of San Carlos"/>
          <p:cNvPicPr preferRelativeResize="0"/>
          <p:nvPr/>
        </p:nvPicPr>
        <p:blipFill rotWithShape="1">
          <a:blip r:embed="rId4">
            <a:alphaModFix/>
          </a:blip>
          <a:srcRect l="15699" t="-1974" r="19115" b="35040"/>
          <a:stretch/>
        </p:blipFill>
        <p:spPr>
          <a:xfrm>
            <a:off x="6845910" y="3796"/>
            <a:ext cx="326571" cy="3265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9582" y="4800600"/>
            <a:ext cx="11756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3104 - OS</a:t>
            </a:r>
            <a:endParaRPr sz="1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: author at top">
  <p:cSld name="Chapter Opener: author at top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32508" y="400050"/>
            <a:ext cx="8470670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32278" y="1319022"/>
            <a:ext cx="8470900" cy="45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332278" y="1784833"/>
            <a:ext cx="8470900" cy="50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3"/>
          </p:nvPr>
        </p:nvSpPr>
        <p:spPr>
          <a:xfrm>
            <a:off x="331788" y="2800350"/>
            <a:ext cx="84709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900"/>
              <a:buNone/>
              <a:defRPr sz="2900" b="1">
                <a:solidFill>
                  <a:schemeClr val="accent1"/>
                </a:solidFill>
              </a:defRPr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332508" y="3200400"/>
            <a:ext cx="847067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5"/>
          </p:nvPr>
        </p:nvSpPr>
        <p:spPr>
          <a:xfrm>
            <a:off x="331788" y="4914900"/>
            <a:ext cx="8471390" cy="20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2286000"/>
            <a:ext cx="91440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7571" y="2288792"/>
            <a:ext cx="1632857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5394" y="2293758"/>
            <a:ext cx="326571" cy="34290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</p:pic>
      <p:pic>
        <p:nvPicPr>
          <p:cNvPr id="87" name="Google Shape;87;p16" descr="University of San Carlos"/>
          <p:cNvPicPr preferRelativeResize="0"/>
          <p:nvPr/>
        </p:nvPicPr>
        <p:blipFill rotWithShape="1">
          <a:blip r:embed="rId4">
            <a:alphaModFix/>
          </a:blip>
          <a:srcRect l="15699" t="-1974" r="19115" b="35040"/>
          <a:stretch/>
        </p:blipFill>
        <p:spPr>
          <a:xfrm>
            <a:off x="3481238" y="2295944"/>
            <a:ext cx="326571" cy="32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: author at bottom">
  <p:cSld name="Chapter Opener: author at bot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31788" y="171450"/>
            <a:ext cx="8470900" cy="39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900"/>
              <a:buNone/>
              <a:defRPr sz="2900" b="1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>
                <a:solidFill>
                  <a:schemeClr val="accent1"/>
                </a:solidFill>
              </a:defRPr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331788" y="571173"/>
            <a:ext cx="8470900" cy="172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32508" y="2636738"/>
            <a:ext cx="8470670" cy="113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 b="0" i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3"/>
          </p:nvPr>
        </p:nvSpPr>
        <p:spPr>
          <a:xfrm>
            <a:off x="331788" y="3771900"/>
            <a:ext cx="8470900" cy="45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None/>
              <a:defRPr sz="2100" b="1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4"/>
          </p:nvPr>
        </p:nvSpPr>
        <p:spPr>
          <a:xfrm>
            <a:off x="331788" y="4358878"/>
            <a:ext cx="8470900" cy="46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</a:defRPr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5"/>
          </p:nvPr>
        </p:nvSpPr>
        <p:spPr>
          <a:xfrm>
            <a:off x="331788" y="4897863"/>
            <a:ext cx="8470900" cy="15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0" y="2293838"/>
            <a:ext cx="91440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2 columns">
  <p:cSld name="Title plus 2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32508" y="558801"/>
            <a:ext cx="8470670" cy="63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31788" y="1195388"/>
            <a:ext cx="8470900" cy="34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6604597" y="4767264"/>
            <a:ext cx="16077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2 columns in boxes">
  <p:cSld name="Title plus 2 columns in boxe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32508" y="558801"/>
            <a:ext cx="8470670" cy="63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32507" y="1195586"/>
            <a:ext cx="4119562" cy="343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2"/>
          </p:nvPr>
        </p:nvSpPr>
        <p:spPr>
          <a:xfrm>
            <a:off x="4691554" y="1195586"/>
            <a:ext cx="4111625" cy="343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6604597" y="4767264"/>
            <a:ext cx="16077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he two contents">
  <p:cSld name="image and the two conten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32508" y="558801"/>
            <a:ext cx="8470670" cy="63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32508" y="1195784"/>
            <a:ext cx="8470180" cy="34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365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AutoNum type="alphaLcPeriod"/>
              <a:defRPr/>
            </a:lvl2pPr>
            <a:lvl3pPr marL="1371600" lvl="2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6604597" y="4767264"/>
            <a:ext cx="16077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332508" y="400050"/>
            <a:ext cx="8470670" cy="800101"/>
          </a:xfrm>
        </p:spPr>
        <p:txBody>
          <a:bodyPr anchor="t">
            <a:normAutofit/>
          </a:bodyPr>
          <a:lstStyle>
            <a:lvl1pPr algn="ctr">
              <a:defRPr sz="4429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2278" y="1319022"/>
            <a:ext cx="8470900" cy="452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71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32278" y="1784833"/>
            <a:ext cx="8470900" cy="501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241668" indent="0" algn="ctr">
              <a:buNone/>
              <a:defRPr/>
            </a:lvl2pPr>
            <a:lvl3pPr marL="457209" indent="0" algn="ctr">
              <a:buNone/>
              <a:defRPr/>
            </a:lvl3pPr>
            <a:lvl4pPr marL="653156" indent="0" algn="ctr">
              <a:buNone/>
              <a:defRPr/>
            </a:lvl4pPr>
            <a:lvl5pPr marL="849103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31788" y="2716246"/>
            <a:ext cx="8470900" cy="44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5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332508" y="3180992"/>
            <a:ext cx="8470670" cy="598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714"/>
            </a:lvl1pPr>
            <a:lvl2pPr marL="326578" indent="0" algn="ctr">
              <a:buNone/>
              <a:defRPr sz="1429"/>
            </a:lvl2pPr>
            <a:lvl3pPr marL="653156" indent="0" algn="ctr">
              <a:buNone/>
              <a:defRPr sz="1286"/>
            </a:lvl3pPr>
            <a:lvl4pPr marL="979734" indent="0" algn="ctr">
              <a:buNone/>
              <a:defRPr sz="1143"/>
            </a:lvl4pPr>
            <a:lvl5pPr marL="1306312" indent="0" algn="ctr">
              <a:buNone/>
              <a:defRPr sz="1143"/>
            </a:lvl5pPr>
            <a:lvl6pPr marL="1632890" indent="0" algn="ctr">
              <a:buNone/>
              <a:defRPr sz="1143"/>
            </a:lvl6pPr>
            <a:lvl7pPr marL="1959468" indent="0" algn="ctr">
              <a:buNone/>
              <a:defRPr sz="1143"/>
            </a:lvl7pPr>
            <a:lvl8pPr marL="2286046" indent="0" algn="ctr">
              <a:buNone/>
              <a:defRPr sz="1143"/>
            </a:lvl8pPr>
            <a:lvl9pPr marL="2612624" indent="0" algn="ctr">
              <a:buNone/>
              <a:defRPr sz="1143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1788" y="4914900"/>
            <a:ext cx="8471390" cy="2083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57"/>
            </a:lvl1pPr>
            <a:lvl2pPr marL="241668" indent="0">
              <a:buNone/>
              <a:defRPr sz="857"/>
            </a:lvl2pPr>
            <a:lvl3pPr marL="457209" indent="0">
              <a:buNone/>
              <a:defRPr sz="857"/>
            </a:lvl3pPr>
            <a:lvl4pPr marL="653156" indent="0">
              <a:buNone/>
              <a:defRPr sz="857"/>
            </a:lvl4pPr>
            <a:lvl5pPr marL="849103" indent="0">
              <a:buNone/>
              <a:defRPr sz="857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2286000"/>
            <a:ext cx="91440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6"/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37FA77-27C8-4245-92B6-2EE3C8A33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48" y="3944486"/>
            <a:ext cx="1853782" cy="1074594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68" y="2285916"/>
            <a:ext cx="1632857" cy="3429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01" y="2290882"/>
            <a:ext cx="391886" cy="3429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2" descr="University of San Carlos"/>
          <p:cNvPicPr>
            <a:picLocks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3481235" y="2293067"/>
            <a:ext cx="326571" cy="3429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75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32508" y="558801"/>
            <a:ext cx="8470670" cy="63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Times New Roman"/>
              <a:buNone/>
              <a:defRPr sz="29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32508" y="1195784"/>
            <a:ext cx="8470670" cy="343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604597" y="4767264"/>
            <a:ext cx="16077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1192"/>
            <a:ext cx="91440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0" y="4743450"/>
            <a:ext cx="914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" name="Google Shape;57;p13" descr="dino_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63" y="2180"/>
            <a:ext cx="647890" cy="36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descr="dino_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08599" y="4777432"/>
            <a:ext cx="690543" cy="3194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113554" y="708005"/>
            <a:ext cx="6862466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3104 – OPERATING SYSTEMS</a:t>
            </a:r>
            <a:endParaRPr sz="3200" b="1" i="0" u="none" strike="noStrike" cap="none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462121" y="2779501"/>
            <a:ext cx="6165333" cy="94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 smtClean="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13 - File-System Interface</a:t>
            </a:r>
            <a:endParaRPr sz="2900" b="1" i="0" u="none" strike="noStrike" cap="none" dirty="0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Structure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8240" y="1128860"/>
            <a:ext cx="864745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types can be used to indicate the internal structure of the file. </a:t>
            </a: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object files have structures that match the expectations of the programs that read them.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must be understood by  the operating system.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that support multiple file structures tend to be large and cumbersome.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UNIX 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treats all files as sequence of bytes, with no further consideration of the internal structure.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Macintosh 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 have two forks - a resource fork and a data fork.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resource fork contains information relating to the UI.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fork contains the code or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File Structure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7455" y="1219543"/>
            <a:ext cx="78350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 files are accessed in units of physical blocks, typically 512 bytes.</a:t>
            </a:r>
          </a:p>
          <a:p>
            <a:pPr marL="355600" lvl="0" indent="-3556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 are organized in units of logical units, which may be a single byte or up to a larger size depending on the data structure..</a:t>
            </a:r>
          </a:p>
          <a:p>
            <a:pPr marL="355600" lvl="0" indent="-3556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logical units which fit into one physical block determines its packing, and has an impact on the amount of internal fragmentation that occurs.</a:t>
            </a:r>
          </a:p>
          <a:p>
            <a:pPr marL="355600" lvl="0" indent="-3556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disk space is always allocated in blocks, some portion of the last block of each file is generally wasted.</a:t>
            </a:r>
          </a:p>
          <a:p>
            <a:pPr marL="355600" lvl="0" indent="-3556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file systems suffer from internal fragmentation.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721858" y="1155136"/>
            <a:ext cx="8081056" cy="31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3556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access method, the information is processed in order, one record after the other.</a:t>
            </a:r>
            <a:endParaRPr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 and writes make up the bulk of the operations on a file.</a:t>
            </a:r>
            <a:endParaRPr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mode of access is by far the most common.</a:t>
            </a:r>
            <a:endParaRPr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184" name="Google Shape;184;p32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Method: </a:t>
            </a:r>
            <a:r>
              <a:rPr lang="en" sz="2300" b="1" dirty="0" smtClean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 </a:t>
            </a:r>
            <a:r>
              <a:rPr lang="en" sz="2300" b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</a:t>
            </a:r>
            <a:endParaRPr sz="230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69" y="2582874"/>
            <a:ext cx="5400000" cy="163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Method: </a:t>
            </a:r>
            <a:r>
              <a:rPr lang="en" sz="2300" b="1" dirty="0" smtClean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</a:t>
            </a:r>
            <a:r>
              <a:rPr lang="en" sz="2300" b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</a:t>
            </a:r>
            <a:endParaRPr sz="230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210" y="1311170"/>
            <a:ext cx="81035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file is viewed as a numbered sequence of blocks or records. </a:t>
            </a:r>
            <a:endParaRPr 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 restrictions on the order of reading or writing for a direct-access file.</a:t>
            </a:r>
          </a:p>
          <a:p>
            <a:pPr marL="406400" lvl="0" indent="-285750" algn="just"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file operations must be modified to include the block number.</a:t>
            </a:r>
          </a:p>
          <a:p>
            <a:pPr marL="863600" lvl="1" indent="-285750" algn="just">
              <a:buClr>
                <a:schemeClr val="accent2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Read(n), where n is the block number rather than read next()</a:t>
            </a:r>
          </a:p>
          <a:p>
            <a:pPr marL="863600" lvl="1" indent="-285750" algn="just">
              <a:buClr>
                <a:schemeClr val="accent2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Write(n)</a:t>
            </a:r>
          </a:p>
          <a:p>
            <a:pPr marL="863600" lvl="1" indent="-285750" algn="just">
              <a:buClr>
                <a:schemeClr val="accent2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 to record n</a:t>
            </a:r>
          </a:p>
          <a:p>
            <a:pPr marL="863600" lvl="1" indent="-285750" algn="just">
              <a:buClr>
                <a:schemeClr val="accent2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current record</a:t>
            </a:r>
          </a:p>
          <a:p>
            <a:pPr marL="406400" lvl="0" indent="-285750" algn="just"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access can be easily emulated using direct access, but not the other way around.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/>
          <p:nvPr/>
        </p:nvSpPr>
        <p:spPr>
          <a:xfrm>
            <a:off x="226350" y="1271250"/>
            <a:ext cx="8691300" cy="31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97" name="Google Shape;197;p34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of Sequential Access on a Direct-Access File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945" t="31707" r="23682" b="39261"/>
          <a:stretch/>
        </p:blipFill>
        <p:spPr>
          <a:xfrm>
            <a:off x="1341969" y="1394084"/>
            <a:ext cx="6480000" cy="23848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74712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Access Methods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1512" y="1252424"/>
            <a:ext cx="8026400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access methods can be built on top of a direct-access method. </a:t>
            </a:r>
            <a:endParaRPr 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generally involve the construction of an index for the file.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index contains pointers to various blocks. </a:t>
            </a:r>
            <a:endParaRPr 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record in the file, we first search the index and then use the pointer to access the file directly and to find the desired record.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large files, the index file itself may become too large to be kept in memory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is to create an index for the index file.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Access Methods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53" t="31620" r="23000" b="19324"/>
          <a:stretch/>
        </p:blipFill>
        <p:spPr>
          <a:xfrm>
            <a:off x="1881969" y="1236686"/>
            <a:ext cx="5400000" cy="3056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863" t="30498" r="22016" b="13561"/>
          <a:stretch/>
        </p:blipFill>
        <p:spPr>
          <a:xfrm>
            <a:off x="2568776" y="1617687"/>
            <a:ext cx="3578512" cy="2340000"/>
          </a:xfrm>
          <a:prstGeom prst="rect">
            <a:avLst/>
          </a:prstGeom>
        </p:spPr>
      </p:pic>
      <p:sp>
        <p:nvSpPr>
          <p:cNvPr id="3" name="Google Shape;209;p36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Directory Structure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0985" y="952123"/>
            <a:ext cx="6054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nodes containing information about all files</a:t>
            </a:r>
            <a:endParaRPr lang="en-PH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0985" y="4253920"/>
            <a:ext cx="6054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the directory structure and the files reside on disk</a:t>
            </a:r>
          </a:p>
        </p:txBody>
      </p:sp>
    </p:spTree>
    <p:extLst>
      <p:ext uri="{BB962C8B-B14F-4D97-AF65-F5344CB8AC3E}">
        <p14:creationId xmlns:p14="http://schemas.microsoft.com/office/powerpoint/2010/main" val="10734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6697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Disk </a:t>
            </a: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2666" y="1075353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 can be subdivided into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partitions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Disks or partitions can be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RAID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protected against failure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 or partition can be used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without a file system, or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formatted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a file system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Partitions also known as minidisks, slices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containing file system known as a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volume containing file system also tracks that file system’s info in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directory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table of contents</a:t>
            </a:r>
          </a:p>
          <a:p>
            <a:pPr marL="406400" lvl="0" indent="-28575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well as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file </a:t>
            </a:r>
            <a:r>
              <a:rPr lang="en-US" sz="16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there 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many </a:t>
            </a:r>
            <a:r>
              <a:rPr lang="en-US" sz="1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special-purpose file systems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frequently all within the same operating system or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/>
          <p:nvPr/>
        </p:nvSpPr>
        <p:spPr>
          <a:xfrm>
            <a:off x="226350" y="1271248"/>
            <a:ext cx="8691300" cy="26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28" name="Google Shape;228;p39"/>
          <p:cNvSpPr txBox="1"/>
          <p:nvPr/>
        </p:nvSpPr>
        <p:spPr>
          <a:xfrm>
            <a:off x="74712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File-System Organization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37" y="1378682"/>
            <a:ext cx="4837925" cy="26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69" y="360620"/>
            <a:ext cx="9000000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86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CHAPTER 13: FILE-SYSTEM INTERFACE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55696" y="1291696"/>
            <a:ext cx="305254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Concept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Methods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</a:t>
            </a:r>
            <a:r>
              <a:rPr lang="en-US" alt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</a:p>
          <a:p>
            <a:pPr marL="342900" indent="-3429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Memory-Mapped Files</a:t>
            </a:r>
            <a:endParaRPr lang="en-US" alt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File Systems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6825" y="1081657"/>
            <a:ext cx="79102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mostly talk of general-purpose file systems</a:t>
            </a:r>
          </a:p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systems frequently have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systems: </a:t>
            </a:r>
          </a:p>
          <a:p>
            <a:pPr marL="719138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general- purpose</a:t>
            </a:r>
          </a:p>
          <a:p>
            <a:pPr marL="719138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special- purpose</a:t>
            </a:r>
          </a:p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Solaris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it has:</a:t>
            </a: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9138" lvl="1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tmpfs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memory-based volatile FS for fast, temporary I/O</a:t>
            </a:r>
          </a:p>
          <a:p>
            <a:pPr marL="719138" lvl="1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interface into kernel memory to get kernel symbols for debugging</a:t>
            </a:r>
          </a:p>
          <a:p>
            <a:pPr marL="719138" lvl="1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contract file system for managing daemons </a:t>
            </a:r>
          </a:p>
          <a:p>
            <a:pPr marL="719138" lvl="1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loopback file system allows one FS to be accessed in place of another</a:t>
            </a:r>
          </a:p>
          <a:p>
            <a:pPr marL="719138" lvl="1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kernel interface to process structures</a:t>
            </a:r>
          </a:p>
          <a:p>
            <a:pPr marL="719138" lvl="1" indent="-182563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zfs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general purpose file systems</a:t>
            </a:r>
            <a:endParaRPr lang="en-PH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/>
        </p:nvSpPr>
        <p:spPr>
          <a:xfrm>
            <a:off x="60198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Operations Performed on Directory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8675" y="1176708"/>
            <a:ext cx="430304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a file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file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file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a directory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Rename a file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Traverse the file system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110" y="1075292"/>
            <a:ext cx="787417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 is organized </a:t>
            </a: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logically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obtain:</a:t>
            </a:r>
          </a:p>
          <a:p>
            <a:pPr marL="719138" indent="-182563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locating a file quickly</a:t>
            </a:r>
          </a:p>
          <a:p>
            <a:pPr marL="719138" indent="-182563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convenient to users</a:t>
            </a:r>
          </a:p>
          <a:p>
            <a:pPr marL="987425" lvl="1" indent="-182563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users can have same name for different files</a:t>
            </a:r>
          </a:p>
          <a:p>
            <a:pPr marL="987425" lvl="1" indent="-182563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file can have several different names</a:t>
            </a:r>
          </a:p>
          <a:p>
            <a:pPr marL="719138" indent="-182563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logical grouping of files by properties, (e.g., all Java programs, all games,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etc.) </a:t>
            </a:r>
            <a:endParaRPr lang="en-PH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42;p41"/>
          <p:cNvSpPr txBox="1"/>
          <p:nvPr/>
        </p:nvSpPr>
        <p:spPr>
          <a:xfrm>
            <a:off x="60198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Directory Organization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38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Single-Level Directory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2769" y="1054210"/>
            <a:ext cx="751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directory for all users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problem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027" t="31250" r="15927" b="46576"/>
          <a:stretch/>
        </p:blipFill>
        <p:spPr>
          <a:xfrm>
            <a:off x="1341969" y="1735731"/>
            <a:ext cx="6816617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3746" y="908118"/>
            <a:ext cx="70474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directory for each </a:t>
            </a:r>
            <a:r>
              <a:rPr lang="en-US" alt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sz="16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name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have the same file name for different user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searching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grouping capability</a:t>
            </a:r>
            <a:endParaRPr lang="en-PH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Two-Level Directory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098" t="41141" r="16164" b="22842"/>
          <a:stretch/>
        </p:blipFill>
        <p:spPr>
          <a:xfrm>
            <a:off x="1687454" y="1335312"/>
            <a:ext cx="5760000" cy="19867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Tree-Structured Directories  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91" t="18696" r="19990" b="7347"/>
          <a:stretch/>
        </p:blipFill>
        <p:spPr>
          <a:xfrm>
            <a:off x="2331203" y="957943"/>
            <a:ext cx="4501531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Tree-Structured Directories  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95969" y="136513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searching</a:t>
            </a:r>
            <a:b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 Capability</a:t>
            </a:r>
            <a:b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directory (working directory)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cd /</a:t>
            </a:r>
            <a:r>
              <a:rPr lang="en-US" altLang="en-US" sz="1800" b="1" dirty="0" smtClean="0">
                <a:solidFill>
                  <a:srgbClr val="0000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spell/mail/prog</a:t>
            </a:r>
            <a:endParaRPr lang="en-US" altLang="en-US" sz="1800" b="1" dirty="0">
              <a:solidFill>
                <a:srgbClr val="000066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type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Tree-Structured Directories  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21" y="3207850"/>
            <a:ext cx="2622895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46864" y="1004191"/>
            <a:ext cx="69228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857500" algn="ctr"/>
              </a:tabLst>
            </a:pP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 name</a:t>
            </a:r>
          </a:p>
          <a:p>
            <a:pPr marL="285750" indent="-2857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857500" algn="ctr"/>
              </a:tabLst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file is done in current directory</a:t>
            </a:r>
          </a:p>
          <a:p>
            <a:pPr marL="285750" indent="-2857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857500" algn="ctr"/>
              </a:tabLst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</a:p>
          <a:p>
            <a:pPr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tabLst>
                <a:tab pos="2857500" algn="ctr"/>
              </a:tabLst>
            </a:pPr>
            <a:r>
              <a:rPr lang="en-US" altLang="en-US" dirty="0" smtClean="0">
                <a:solidFill>
                  <a:srgbClr val="000066"/>
                </a:solidFill>
              </a:rPr>
              <a:t>	</a:t>
            </a:r>
            <a:r>
              <a:rPr lang="en-US" altLang="en-US" b="1" dirty="0" err="1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&lt;file-name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tabLst>
                <a:tab pos="2857500" algn="ctr"/>
              </a:tabLst>
            </a:pPr>
            <a:endParaRPr lang="en-US" altLang="en-US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857500" algn="ctr"/>
              </a:tabLst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subdirectory is done in current directory</a:t>
            </a:r>
          </a:p>
          <a:p>
            <a:pPr lvl="1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SzPct val="90000"/>
              <a:tabLst>
                <a:tab pos="2857500" algn="ctr"/>
              </a:tabLst>
            </a:pPr>
            <a:r>
              <a:rPr lang="en-US" altLang="en-US" dirty="0">
                <a:solidFill>
                  <a:srgbClr val="000066"/>
                </a:solidFill>
              </a:rPr>
              <a:t>	</a:t>
            </a:r>
            <a:r>
              <a:rPr lang="en-US" altLang="en-US" b="1" dirty="0" err="1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SzPct val="90000"/>
              <a:tabLst>
                <a:tab pos="2857500" algn="ctr"/>
              </a:tabLst>
            </a:pPr>
            <a:endParaRPr lang="en-US" altLang="en-US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SzPct val="90000"/>
              <a:tabLst>
                <a:tab pos="2857500" algn="ctr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if in current directory  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/mail</a:t>
            </a:r>
          </a:p>
          <a:p>
            <a:pPr lvl="1" algn="just">
              <a:lnSpc>
                <a:spcPct val="90000"/>
              </a:lnSpc>
              <a:buClr>
                <a:schemeClr val="accent2">
                  <a:lumMod val="75000"/>
                </a:schemeClr>
              </a:buClr>
              <a:buSzPct val="90000"/>
              <a:tabLst>
                <a:tab pos="2857500" algn="ctr"/>
              </a:tabLst>
            </a:pP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b="1" dirty="0" smtClean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6863" y="4280185"/>
            <a:ext cx="6922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 algn="just">
              <a:spcBef>
                <a:spcPct val="0"/>
              </a:spcBef>
              <a:buClr>
                <a:schemeClr val="accent2">
                  <a:lumMod val="75000"/>
                </a:schemeClr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 </a:t>
            </a:r>
            <a:r>
              <a:rPr lang="ja-JP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ja-JP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deleting the entire subtree rooted by </a:t>
            </a:r>
            <a:r>
              <a:rPr lang="ja-JP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mail</a:t>
            </a:r>
            <a:r>
              <a:rPr lang="ja-JP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”</a:t>
            </a: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1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Acyclic-Graph Directories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4436" y="947033"/>
            <a:ext cx="6486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shared subdirectories and files</a:t>
            </a:r>
            <a:endParaRPr lang="en-PH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581" t="25540" r="24027" b="9146"/>
          <a:stretch/>
        </p:blipFill>
        <p:spPr>
          <a:xfrm>
            <a:off x="2695877" y="1405887"/>
            <a:ext cx="3826665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Acyclic-Graph Directories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5683" y="1288709"/>
            <a:ext cx="51235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names (aliasing)</a:t>
            </a:r>
          </a:p>
          <a:p>
            <a:pPr marL="355600" indent="-3556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b="1" i="1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deletes </a:t>
            </a:r>
            <a:r>
              <a:rPr lang="en-US" altLang="en-US" b="1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dangling 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pointer</a:t>
            </a:r>
          </a:p>
          <a:p>
            <a:pPr marL="355600">
              <a:buFont typeface="Monotype Sorts" pitchFamily="-84" charset="2"/>
              <a:buNone/>
            </a:pPr>
            <a:r>
              <a:rPr lang="en-US" alt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Backpointers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we can delete all pointers</a:t>
            </a:r>
            <a:b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size records a problem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Backpointers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a daisy chain organization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Entry-hold-count 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directory entry type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another name (pointer) to an existing file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 the link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follow pointer to locate the file</a:t>
            </a:r>
            <a:endParaRPr lang="en-US" altLang="en-US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3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File-System Interface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9483" y="1390125"/>
            <a:ext cx="78449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file system provides the mechanism for on-line storage of and access to both data and programs of the operating system and all users of the computer system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two distinct parts: 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files, each storing related data 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directory structure, which organizes and provides information about all the files in the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Graph Directory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214" t="24297" r="20977" b="12491"/>
          <a:stretch/>
        </p:blipFill>
        <p:spPr>
          <a:xfrm>
            <a:off x="2201626" y="1197428"/>
            <a:ext cx="4731657" cy="31858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Graph Directory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1455" y="1224975"/>
            <a:ext cx="7112000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we guarantee no cycles?</a:t>
            </a:r>
          </a:p>
          <a:p>
            <a:pPr marL="623888" lvl="1" indent="-1746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only links to file not subdirectories</a:t>
            </a:r>
          </a:p>
          <a:p>
            <a:pPr marL="623888" lvl="1" indent="-1746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Garbage collection</a:t>
            </a:r>
          </a:p>
          <a:p>
            <a:pPr marL="623888" lvl="1" indent="-174625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time a new link is </a:t>
            </a:r>
            <a:r>
              <a:rPr lang="en-US" alt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added, </a:t>
            </a:r>
            <a:r>
              <a:rPr lang="en-US" alt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 cycle detection algorithm to determine whether it is OK</a:t>
            </a:r>
          </a:p>
        </p:txBody>
      </p:sp>
    </p:spTree>
    <p:extLst>
      <p:ext uri="{BB962C8B-B14F-4D97-AF65-F5344CB8AC3E}">
        <p14:creationId xmlns:p14="http://schemas.microsoft.com/office/powerpoint/2010/main" val="76720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49226" y="1072129"/>
            <a:ext cx="503645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owner/creator should be able to control: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can be done</a:t>
            </a:r>
          </a:p>
          <a:p>
            <a:pPr marL="623888" lvl="1" indent="-174625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whom</a:t>
            </a:r>
          </a:p>
          <a:p>
            <a:pPr marL="355600" indent="-355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b="1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Access: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Read from the file.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Write or rewrite the 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file.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Load the file into memory and execute it.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Write 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information at the end of the file.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Delete the file and free its space for possible reuse.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List the name and attributes of the file.</a:t>
            </a:r>
          </a:p>
          <a:p>
            <a:pPr marL="623888" indent="-174625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Changing the attributes of the file.</a:t>
            </a:r>
            <a:endParaRPr lang="en-PH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08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7310" y="945928"/>
            <a:ext cx="6640287" cy="291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of access:  read, write, execute</a:t>
            </a:r>
          </a:p>
          <a:p>
            <a:pPr marL="355600" indent="-3556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endParaRPr lang="en-US" altLang="en-US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of users on Unix / Linux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RWX</a:t>
            </a: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36575"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access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 1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1 1</a:t>
            </a:r>
            <a:b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</a:b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                                             RWX</a:t>
            </a: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 indent="536575"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b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 </a:t>
            </a: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group access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	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6  1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	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    RWX</a:t>
            </a: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 indent="536575"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c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 </a:t>
            </a: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public access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	</a:t>
            </a: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1  0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0 1</a:t>
            </a: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endParaRPr lang="en-US" altLang="en-US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 marL="355600" indent="-3556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Ask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manager to create a group (unique name), say G, and add some users to the group.</a:t>
            </a:r>
          </a:p>
          <a:p>
            <a:pPr marL="355600" indent="-3556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endParaRPr lang="en-US" altLang="en-US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 marL="355600" indent="-355600">
              <a:lnSpc>
                <a:spcPct val="9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For 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a particular file (say </a:t>
            </a:r>
            <a:r>
              <a:rPr lang="en-US" altLang="en-US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game</a:t>
            </a: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 or subdirectory, define an appropriate access.</a:t>
            </a:r>
          </a:p>
        </p:txBody>
      </p:sp>
      <p:sp>
        <p:nvSpPr>
          <p:cNvPr id="3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Lists and Groups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35" y="3906159"/>
            <a:ext cx="189643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3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260" t="19083" r="30667" b="9863"/>
          <a:stretch/>
        </p:blipFill>
        <p:spPr>
          <a:xfrm>
            <a:off x="3003481" y="896072"/>
            <a:ext cx="3127948" cy="3780000"/>
          </a:xfrm>
          <a:prstGeom prst="rect">
            <a:avLst/>
          </a:prstGeom>
        </p:spPr>
      </p:pic>
      <p:sp>
        <p:nvSpPr>
          <p:cNvPr id="3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10 Access Control List Management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4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30" t="19819" r="9779" b="6199"/>
          <a:stretch/>
        </p:blipFill>
        <p:spPr>
          <a:xfrm>
            <a:off x="1687455" y="1531257"/>
            <a:ext cx="5760000" cy="19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Sample UNIX Directory Listing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33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Memory-Mapped Files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455" y="1550412"/>
            <a:ext cx="7874000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disk block to a page (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pages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 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part of the virtual address space to 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logically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the 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</a:p>
          <a:p>
            <a:pPr marL="355600" indent="-355600" algn="just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virtual memory techniques 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 file I/O as routine memory 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accesses</a:t>
            </a:r>
            <a:endParaRPr 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210" t="25990" r="30906" b="28989"/>
          <a:stretch/>
        </p:blipFill>
        <p:spPr>
          <a:xfrm>
            <a:off x="2463873" y="1478830"/>
            <a:ext cx="4207161" cy="3240000"/>
          </a:xfrm>
          <a:prstGeom prst="rect">
            <a:avLst/>
          </a:prstGeom>
        </p:spPr>
      </p:pic>
      <p:sp>
        <p:nvSpPr>
          <p:cNvPr id="3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Memory-Mapped Files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882" y="875783"/>
            <a:ext cx="8019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virtual 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of each sharing process points to the same page of 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memory (the 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that holds a copy of the disk 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block)</a:t>
            </a:r>
            <a:endParaRPr lang="en-PH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5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5715" y="1194809"/>
            <a:ext cx="7678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 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communicate using shared 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by 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the communicating processes memory-map the same file </a:t>
            </a:r>
            <a:r>
              <a:rPr lang="en-US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PH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PH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spaces</a:t>
            </a:r>
          </a:p>
        </p:txBody>
      </p:sp>
      <p:sp>
        <p:nvSpPr>
          <p:cNvPr id="4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Memory using Memory-Mapped </a:t>
            </a:r>
            <a:r>
              <a:rPr lang="en-PH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I/O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43" y="1949972"/>
            <a:ext cx="4320000" cy="18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6;p51"/>
          <p:cNvSpPr txBox="1"/>
          <p:nvPr/>
        </p:nvSpPr>
        <p:spPr>
          <a:xfrm>
            <a:off x="67455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Memory </a:t>
            </a:r>
            <a:r>
              <a:rPr lang="en-PH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Windows API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064"/>
          <a:stretch/>
        </p:blipFill>
        <p:spPr>
          <a:xfrm>
            <a:off x="842937" y="1303599"/>
            <a:ext cx="3104616" cy="34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776" y="1026102"/>
            <a:ext cx="326493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 writing to shared memory using the Windows API</a:t>
            </a:r>
            <a:endParaRPr lang="en-PH" sz="1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33256" y="1026102"/>
            <a:ext cx="358503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reading from shared memory using the Windows API</a:t>
            </a:r>
            <a:endParaRPr lang="en-PH" sz="1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1" y="1303599"/>
            <a:ext cx="34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Concept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6569" y="1487366"/>
            <a:ext cx="767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is a named collection of related information that is recorded on secondary storage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usually mapped by the operating system onto physical devices that are usually nonvolatile (persists between system reboots</a:t>
            </a:r>
            <a:r>
              <a:rPr 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lvl="0" indent="-35560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 commonly represent programs and data.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9417" y="668882"/>
            <a:ext cx="651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3104 – OPERATING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582" y="2731533"/>
            <a:ext cx="7675599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57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Chapter </a:t>
            </a:r>
            <a:r>
              <a:rPr lang="en-US" sz="2857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857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57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File-System Interface</a:t>
            </a:r>
            <a:endParaRPr lang="en-US" sz="2857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6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399" y="1310464"/>
            <a:ext cx="7691140" cy="26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file’s attributes vary from one operating system to another but typically consists of the following: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Symbolic file name kept in human readable form.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 unique tag that identifies the file within the system.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Needed for systems that support different types of files.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 pointer to a device and location of the file on that device.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Size of the file in bytes, words, or blocks.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Determines who can do reading, writing, executing, etc.</a:t>
            </a:r>
          </a:p>
          <a:p>
            <a:pPr marL="719138" lvl="1" indent="-182563" algn="just"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Timestamps and user identification</a:t>
            </a:r>
            <a:r>
              <a:rPr lang="en-US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Kept for creation, last modification, and last use.</a:t>
            </a:r>
          </a:p>
        </p:txBody>
      </p:sp>
      <p:sp>
        <p:nvSpPr>
          <p:cNvPr id="3" name="Google Shape;135;p24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Attributes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129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Operations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5141" y="1173107"/>
            <a:ext cx="8033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system can provide system calls to create, write, read, reposition, delete, and truncate files</a:t>
            </a: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operating systems require that files be opened before access, and closed after all access is complete</a:t>
            </a:r>
            <a:r>
              <a:rPr lang="en-US" sz="1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currently open files is stored in an open file table containing the following: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pointer - records the current position in the file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File-open count - How many times the current file has been opened.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 location of the file 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rights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Operations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3912" y="1217180"/>
            <a:ext cx="77361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systems provide support for file locking. </a:t>
            </a:r>
            <a:endParaRPr 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locks allow one process to lock a file and prevent other processes from gaining access to it.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shared lock is for reading only.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exclusive lock is for writing and reading.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advisory lock is informational only and not enforced.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mandatory lock is enforced</a:t>
            </a:r>
            <a:r>
              <a:rPr lang="en-US" sz="18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19138" lvl="1" indent="-182563" algn="just">
              <a:buClr>
                <a:schemeClr val="accent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UNIX uses advisory locks, while Windows uses mandatory locks.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Types</a:t>
            </a:r>
            <a:endParaRPr sz="2300" b="1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9140" y="1172149"/>
            <a:ext cx="75256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0" indent="-285750" algn="just">
              <a:buClr>
                <a:schemeClr val="accent2">
                  <a:lumMod val="50000"/>
                </a:schemeClr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designing a file system, we always consider whether the operating system should recognize and support file types.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type is usually implemented by including it as a part of the file name. The file name is separated into the name itself, and an extension.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the extension to indicate the file type and the different operations that can be done on that file.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UNIX system uses a magic number stored at the beginning of some binary files to indicate the type of data in the file. (Not all files have magic numbers)</a:t>
            </a:r>
          </a:p>
          <a:p>
            <a:pPr marL="406400" lvl="0" indent="-285750" algn="just">
              <a:buClr>
                <a:schemeClr val="accent2">
                  <a:lumMod val="50000"/>
                </a:schemeClr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Extensions can be used or ignored by a given application, depending on the application’s programmer.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226350" y="1271250"/>
            <a:ext cx="8691300" cy="31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59" name="Google Shape;159;p28"/>
          <p:cNvSpPr txBox="1"/>
          <p:nvPr/>
        </p:nvSpPr>
        <p:spPr>
          <a:xfrm>
            <a:off x="81969" y="357356"/>
            <a:ext cx="9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File </a:t>
            </a:r>
            <a:r>
              <a:rPr lang="en" sz="2300" b="1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endParaRPr sz="2300" b="1" dirty="0">
              <a:solidFill>
                <a:srgbClr val="0000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7752"/>
          <a:stretch/>
        </p:blipFill>
        <p:spPr>
          <a:xfrm>
            <a:off x="2819400" y="930059"/>
            <a:ext cx="3505200" cy="376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">
  <a:themeElements>
    <a:clrScheme name="Standard Accessibility Color Palette">
      <a:dk1>
        <a:srgbClr val="231F20"/>
      </a:dk1>
      <a:lt1>
        <a:srgbClr val="FFFFFF"/>
      </a:lt1>
      <a:dk2>
        <a:srgbClr val="043C5D"/>
      </a:dk2>
      <a:lt2>
        <a:srgbClr val="F1F2F2"/>
      </a:lt2>
      <a:accent1>
        <a:srgbClr val="007787"/>
      </a:accent1>
      <a:accent2>
        <a:srgbClr val="B11116"/>
      </a:accent2>
      <a:accent3>
        <a:srgbClr val="776D3C"/>
      </a:accent3>
      <a:accent4>
        <a:srgbClr val="043C5D"/>
      </a:accent4>
      <a:accent5>
        <a:srgbClr val="547890"/>
      </a:accent5>
      <a:accent6>
        <a:srgbClr val="404140"/>
      </a:accent6>
      <a:hlink>
        <a:srgbClr val="06749C"/>
      </a:hlink>
      <a:folHlink>
        <a:srgbClr val="5C41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1685</Words>
  <Application>Microsoft Office PowerPoint</Application>
  <PresentationFormat>On-screen Show (16:9)</PresentationFormat>
  <Paragraphs>252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Consolas</vt:lpstr>
      <vt:lpstr>Courier New</vt:lpstr>
      <vt:lpstr>Monotype Sorts</vt:lpstr>
      <vt:lpstr>Symbol</vt:lpstr>
      <vt:lpstr>Times</vt:lpstr>
      <vt:lpstr>Times New Roman</vt:lpstr>
      <vt:lpstr>Wingdings</vt:lpstr>
      <vt:lpstr>Simple Light</vt:lpstr>
      <vt:lpstr>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Mamskie-Blassie</dc:creator>
  <cp:lastModifiedBy>Blazzie2022</cp:lastModifiedBy>
  <cp:revision>89</cp:revision>
  <dcterms:modified xsi:type="dcterms:W3CDTF">2022-11-21T21:39:20Z</dcterms:modified>
</cp:coreProperties>
</file>